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8" r:id="rId3"/>
    <p:sldId id="257" r:id="rId4"/>
    <p:sldId id="329" r:id="rId5"/>
    <p:sldId id="315" r:id="rId6"/>
    <p:sldId id="328" r:id="rId7"/>
    <p:sldId id="311" r:id="rId8"/>
    <p:sldId id="313" r:id="rId9"/>
    <p:sldId id="316" r:id="rId10"/>
    <p:sldId id="312" r:id="rId11"/>
    <p:sldId id="330" r:id="rId12"/>
    <p:sldId id="317" r:id="rId13"/>
    <p:sldId id="319" r:id="rId14"/>
    <p:sldId id="320" r:id="rId15"/>
    <p:sldId id="321" r:id="rId16"/>
    <p:sldId id="291" r:id="rId17"/>
    <p:sldId id="322" r:id="rId18"/>
    <p:sldId id="323" r:id="rId19"/>
    <p:sldId id="324" r:id="rId20"/>
    <p:sldId id="263" r:id="rId21"/>
    <p:sldId id="325" r:id="rId22"/>
    <p:sldId id="326" r:id="rId23"/>
    <p:sldId id="267" r:id="rId24"/>
    <p:sldId id="266" r:id="rId25"/>
    <p:sldId id="268" r:id="rId26"/>
    <p:sldId id="269" r:id="rId27"/>
    <p:sldId id="286" r:id="rId28"/>
    <p:sldId id="327" r:id="rId29"/>
    <p:sldId id="265" r:id="rId30"/>
    <p:sldId id="309" r:id="rId31"/>
    <p:sldId id="270" r:id="rId32"/>
    <p:sldId id="272" r:id="rId33"/>
    <p:sldId id="273" r:id="rId34"/>
    <p:sldId id="274" r:id="rId35"/>
    <p:sldId id="276" r:id="rId36"/>
    <p:sldId id="275" r:id="rId37"/>
    <p:sldId id="278" r:id="rId38"/>
    <p:sldId id="294" r:id="rId39"/>
    <p:sldId id="295" r:id="rId40"/>
    <p:sldId id="296" r:id="rId41"/>
    <p:sldId id="281" r:id="rId42"/>
    <p:sldId id="297" r:id="rId43"/>
    <p:sldId id="298" r:id="rId44"/>
    <p:sldId id="279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282" r:id="rId56"/>
    <p:sldId id="331" r:id="rId57"/>
    <p:sldId id="285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9"/>
    <p:restoredTop sz="94565"/>
  </p:normalViewPr>
  <p:slideViewPr>
    <p:cSldViewPr snapToGrid="0" snapToObjects="1">
      <p:cViewPr varScale="1">
        <p:scale>
          <a:sx n="131" d="100"/>
          <a:sy n="131" d="100"/>
        </p:scale>
        <p:origin x="176" y="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1767-5D2B-3D44-AD25-F20FD82358ED}" type="datetimeFigureOut">
              <a:rPr lang="en-US" smtClean="0"/>
              <a:t>1/30/17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2EB2-0090-174C-A81D-C1F739B70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A2EB2-0090-174C-A81D-C1F739B700D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6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DevOps</a:t>
            </a:r>
            <a:r>
              <a:rPr lang="en-US" sz="3600" dirty="0" smtClean="0"/>
              <a:t> &amp; </a:t>
            </a:r>
            <a:r>
              <a:rPr lang="en-US" sz="3600" dirty="0"/>
              <a:t>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br>
              <a:rPr lang="en-US" sz="3600" dirty="0" smtClean="0"/>
            </a:br>
            <a:r>
              <a:rPr lang="en-US" sz="3600" dirty="0" smtClean="0"/>
              <a:t>Week 1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28" y="2745796"/>
            <a:ext cx="3257549" cy="32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collaborative effort to improve the </a:t>
            </a:r>
            <a:r>
              <a:rPr lang="en-US" sz="2800" b="1" dirty="0" smtClean="0"/>
              <a:t>quality</a:t>
            </a:r>
            <a:r>
              <a:rPr lang="en-US" sz="2800" dirty="0" smtClean="0"/>
              <a:t> and </a:t>
            </a:r>
            <a:r>
              <a:rPr lang="en-US" sz="2800" b="1" dirty="0" smtClean="0"/>
              <a:t>velocity</a:t>
            </a:r>
            <a:r>
              <a:rPr lang="en-US" sz="2800" dirty="0" smtClean="0"/>
              <a:t> of the service lifecycle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5669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Velocity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mean by service velocity?</a:t>
            </a:r>
          </a:p>
          <a:p>
            <a:endParaRPr lang="en-US" dirty="0"/>
          </a:p>
          <a:p>
            <a:r>
              <a:rPr lang="en-US" dirty="0" smtClean="0"/>
              <a:t>Amazon deploys code to production </a:t>
            </a:r>
            <a:r>
              <a:rPr lang="en-US" smtClean="0"/>
              <a:t>at least every </a:t>
            </a:r>
            <a:r>
              <a:rPr lang="en-US" b="1" dirty="0" smtClean="0"/>
              <a:t>11.6</a:t>
            </a:r>
            <a:r>
              <a:rPr lang="en-US" dirty="0" smtClean="0"/>
              <a:t> seconds (and this was back in 2011!)</a:t>
            </a:r>
          </a:p>
          <a:p>
            <a:endParaRPr lang="en-US" dirty="0"/>
          </a:p>
          <a:p>
            <a:r>
              <a:rPr lang="en-US" dirty="0" smtClean="0"/>
              <a:t>Netflix deploys code to production </a:t>
            </a:r>
            <a:r>
              <a:rPr lang="en-US" b="1" dirty="0" smtClean="0"/>
              <a:t>thousands</a:t>
            </a:r>
            <a:r>
              <a:rPr lang="en-US" dirty="0" smtClean="0"/>
              <a:t> of times a day.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43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</a:t>
            </a:r>
            <a:r>
              <a:rPr lang="en-US" dirty="0" err="1" smtClean="0"/>
              <a:t>DevOps</a:t>
            </a:r>
            <a:r>
              <a:rPr lang="en-US" dirty="0" smtClean="0"/>
              <a:t>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2016 State of DevOps Report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Survey of over 25,000 technology professionals over 5 years.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An attempt to quantitatively understand how technical and cultural practices associated with DevOps affect IT performance.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Categorized IT organizations as High, Medium or Low performers.</a:t>
            </a:r>
          </a:p>
        </p:txBody>
      </p:sp>
    </p:spTree>
    <p:extLst>
      <p:ext uri="{BB962C8B-B14F-4D97-AF65-F5344CB8AC3E}">
        <p14:creationId xmlns:p14="http://schemas.microsoft.com/office/powerpoint/2010/main" val="1349359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10" y="262406"/>
            <a:ext cx="4974454" cy="65955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661889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79" y="729417"/>
            <a:ext cx="7018634" cy="5174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13098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 we mean by “infrastructure”?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infrastructure provides all the necessary compute, storage, networking and software components necessary to deliver a service.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Traditional 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15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Hand-built infrastructure based on physical hardware and guided by experience.</a:t>
            </a:r>
          </a:p>
          <a:p>
            <a:endParaRPr lang="en-US" dirty="0" smtClean="0"/>
          </a:p>
          <a:p>
            <a:r>
              <a:rPr lang="en-US" dirty="0" smtClean="0"/>
              <a:t>Every infrastructure component is unique and special.</a:t>
            </a:r>
          </a:p>
          <a:p>
            <a:pPr lvl="1"/>
            <a:r>
              <a:rPr lang="en-US" dirty="0" smtClean="0"/>
              <a:t>Built at different times with slightly different processes.</a:t>
            </a:r>
          </a:p>
          <a:p>
            <a:pPr lvl="1"/>
            <a:r>
              <a:rPr lang="en-US" dirty="0" smtClean="0"/>
              <a:t>Built by different people with different levels of experience.</a:t>
            </a:r>
          </a:p>
          <a:p>
            <a:pPr lvl="1"/>
            <a:r>
              <a:rPr lang="en-US" dirty="0" smtClean="0"/>
              <a:t>“Just make it work.”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 smtClean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370218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Role of IT operations staff:</a:t>
            </a:r>
          </a:p>
          <a:p>
            <a:pPr lvl="1"/>
            <a:r>
              <a:rPr lang="en-US" dirty="0" smtClean="0"/>
              <a:t>Gatekeepers for all IT services in the organization.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“The Office of No.”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 partitioned into specialist teams:</a:t>
            </a:r>
          </a:p>
          <a:p>
            <a:pPr lvl="2"/>
            <a:r>
              <a:rPr lang="en-US" dirty="0" smtClean="0"/>
              <a:t>Network engineers</a:t>
            </a:r>
          </a:p>
          <a:p>
            <a:pPr lvl="2"/>
            <a:r>
              <a:rPr lang="en-US" dirty="0" smtClean="0"/>
              <a:t>Storage engineers</a:t>
            </a:r>
          </a:p>
          <a:p>
            <a:pPr lvl="2"/>
            <a:r>
              <a:rPr lang="en-US" dirty="0" smtClean="0"/>
              <a:t>Security analysts</a:t>
            </a:r>
          </a:p>
          <a:p>
            <a:pPr lvl="2"/>
            <a:r>
              <a:rPr lang="en-US" dirty="0" smtClean="0"/>
              <a:t>DBAs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Architects focused on the big picture.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Ops team focused on preventing infrastructure failure.</a:t>
            </a:r>
          </a:p>
          <a:p>
            <a:pPr lvl="2"/>
            <a:r>
              <a:rPr lang="en-US" dirty="0" smtClean="0"/>
              <a:t>“Keep the lights on.”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7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Introduction to the course</a:t>
            </a:r>
          </a:p>
          <a:p>
            <a:endParaRPr lang="en-US" dirty="0" smtClean="0"/>
          </a:p>
          <a:p>
            <a:r>
              <a:rPr lang="en-US" dirty="0" smtClean="0"/>
              <a:t>Review syllabus</a:t>
            </a:r>
          </a:p>
          <a:p>
            <a:endParaRPr lang="en-US" dirty="0" smtClean="0"/>
          </a:p>
          <a:p>
            <a:r>
              <a:rPr lang="en-US" dirty="0" smtClean="0"/>
              <a:t>Source control management &amp; </a:t>
            </a:r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55" y="1752502"/>
            <a:ext cx="1946711" cy="19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 server builds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5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The server build process:</a:t>
            </a:r>
          </a:p>
          <a:p>
            <a:pPr lvl="1"/>
            <a:r>
              <a:rPr lang="en-US" dirty="0" smtClean="0"/>
              <a:t>Purchase request</a:t>
            </a:r>
          </a:p>
          <a:p>
            <a:pPr lvl="1"/>
            <a:r>
              <a:rPr lang="en-US" dirty="0" smtClean="0"/>
              <a:t>Purchase order</a:t>
            </a:r>
          </a:p>
          <a:p>
            <a:pPr lvl="1"/>
            <a:r>
              <a:rPr lang="en-US" dirty="0" smtClean="0"/>
              <a:t>Receive components</a:t>
            </a:r>
          </a:p>
          <a:p>
            <a:pPr lvl="1"/>
            <a:r>
              <a:rPr lang="en-US" dirty="0" smtClean="0"/>
              <a:t>Build server</a:t>
            </a:r>
          </a:p>
          <a:p>
            <a:pPr lvl="1"/>
            <a:r>
              <a:rPr lang="en-US" dirty="0" smtClean="0"/>
              <a:t>Test build/ update firmware</a:t>
            </a:r>
          </a:p>
          <a:p>
            <a:pPr lvl="1"/>
            <a:r>
              <a:rPr lang="en-US" dirty="0" smtClean="0"/>
              <a:t>Install OS/Hypervisor</a:t>
            </a:r>
          </a:p>
          <a:p>
            <a:pPr lvl="1"/>
            <a:r>
              <a:rPr lang="en-US" dirty="0" smtClean="0"/>
              <a:t>Test server</a:t>
            </a:r>
          </a:p>
          <a:p>
            <a:pPr lvl="1"/>
            <a:r>
              <a:rPr lang="en-US" dirty="0" smtClean="0"/>
              <a:t>Rack server</a:t>
            </a:r>
          </a:p>
          <a:p>
            <a:pPr lvl="1"/>
            <a:r>
              <a:rPr lang="en-US" dirty="0" smtClean="0"/>
              <a:t>Network provisioning</a:t>
            </a:r>
          </a:p>
          <a:p>
            <a:pPr lvl="1"/>
            <a:r>
              <a:rPr lang="en-US" dirty="0" smtClean="0"/>
              <a:t>Storage provisioning</a:t>
            </a:r>
          </a:p>
          <a:p>
            <a:pPr lvl="1"/>
            <a:r>
              <a:rPr lang="en-US" dirty="0" smtClean="0"/>
              <a:t>Firewall provisioning</a:t>
            </a:r>
          </a:p>
          <a:p>
            <a:pPr lvl="1"/>
            <a:r>
              <a:rPr lang="en-US" dirty="0"/>
              <a:t>Application server </a:t>
            </a:r>
            <a:r>
              <a:rPr lang="en-US" dirty="0" smtClean="0"/>
              <a:t>installation</a:t>
            </a:r>
          </a:p>
          <a:p>
            <a:pPr lvl="1"/>
            <a:r>
              <a:rPr lang="en-US" dirty="0" smtClean="0"/>
              <a:t>Backup/ Monitoring provisioning</a:t>
            </a:r>
          </a:p>
          <a:p>
            <a:pPr lvl="1"/>
            <a:r>
              <a:rPr lang="en-US" dirty="0" smtClean="0"/>
              <a:t>Disaster recovery provisioning</a:t>
            </a:r>
          </a:p>
          <a:p>
            <a:pPr lvl="1"/>
            <a:r>
              <a:rPr lang="en-US" dirty="0" smtClean="0"/>
              <a:t>Security testing</a:t>
            </a:r>
          </a:p>
          <a:p>
            <a:pPr lvl="1"/>
            <a:r>
              <a:rPr lang="en-US" dirty="0" smtClean="0"/>
              <a:t>Data migration</a:t>
            </a:r>
          </a:p>
          <a:p>
            <a:pPr lvl="1"/>
            <a:r>
              <a:rPr lang="en-US" dirty="0" smtClean="0"/>
              <a:t>Application service testing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93624">
            <a:off x="5261851" y="1702007"/>
            <a:ext cx="2464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1 to 6 months later you have a server!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60" y="3845940"/>
            <a:ext cx="3575312" cy="2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Modern IT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59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Design </a:t>
            </a:r>
            <a:r>
              <a:rPr lang="en-US" dirty="0"/>
              <a:t>a</a:t>
            </a:r>
            <a:r>
              <a:rPr lang="en-US" dirty="0" smtClean="0"/>
              <a:t>utomated infrastructure that is repeatable and testable.</a:t>
            </a:r>
          </a:p>
          <a:p>
            <a:pPr lvl="1"/>
            <a:r>
              <a:rPr lang="en-US" dirty="0" smtClean="0"/>
              <a:t>Humans build the machines that build the infrastructure.</a:t>
            </a:r>
          </a:p>
          <a:p>
            <a:endParaRPr lang="en-US" dirty="0" smtClean="0"/>
          </a:p>
          <a:p>
            <a:r>
              <a:rPr lang="en-US" dirty="0" smtClean="0"/>
              <a:t>Elimination of </a:t>
            </a:r>
            <a:r>
              <a:rPr lang="en-US" b="1" dirty="0" smtClean="0"/>
              <a:t>snowflakes</a:t>
            </a:r>
            <a:r>
              <a:rPr lang="en-US" dirty="0" smtClean="0"/>
              <a:t> – unique infrastructure components.</a:t>
            </a:r>
          </a:p>
          <a:p>
            <a:endParaRPr lang="en-US" dirty="0" smtClean="0"/>
          </a:p>
          <a:p>
            <a:r>
              <a:rPr lang="en-US" dirty="0" smtClean="0"/>
              <a:t>Infrastructure is constantly being replaced.</a:t>
            </a:r>
          </a:p>
          <a:p>
            <a:pPr lvl="1"/>
            <a:r>
              <a:rPr lang="en-US" dirty="0" smtClean="0"/>
              <a:t>”We embrace change.”</a:t>
            </a:r>
          </a:p>
          <a:p>
            <a:endParaRPr lang="en-US" dirty="0" smtClean="0"/>
          </a:p>
          <a:p>
            <a:r>
              <a:rPr lang="en-US" dirty="0" smtClean="0"/>
              <a:t>Infrastructure changes are automated by a change management pipeline instead of a review board.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80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cloud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7531" cy="47530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cloud server build process:</a:t>
            </a:r>
          </a:p>
          <a:p>
            <a:pPr lvl="1"/>
            <a:r>
              <a:rPr lang="en-US" dirty="0" smtClean="0"/>
              <a:t>Review current computing budget quotas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Select pre-validated infrastructure stack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Deploy stack into virtual data center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Automatically load application services and data</a:t>
            </a:r>
          </a:p>
        </p:txBody>
      </p:sp>
      <p:sp>
        <p:nvSpPr>
          <p:cNvPr id="4" name="TextBox 3"/>
          <p:cNvSpPr txBox="1"/>
          <p:nvPr/>
        </p:nvSpPr>
        <p:spPr>
          <a:xfrm rot="233556">
            <a:off x="5959068" y="1501024"/>
            <a:ext cx="254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2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 minutes later you have a server!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1" y="4020129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Infrastructure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08" r="-12908"/>
          <a:stretch>
            <a:fillRect/>
          </a:stretch>
        </p:blipFill>
        <p:spPr>
          <a:xfrm>
            <a:off x="2910969" y="1417638"/>
            <a:ext cx="6539874" cy="359667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5125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Scripted,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utomated</a:t>
            </a:r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nfrastructure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vailable on</a:t>
            </a:r>
          </a:p>
          <a:p>
            <a:pPr marL="0" indent="0">
              <a:buNone/>
            </a:pPr>
            <a:r>
              <a:rPr lang="en-US" dirty="0" smtClean="0"/>
              <a:t>demand from a</a:t>
            </a:r>
          </a:p>
          <a:p>
            <a:pPr marL="0" indent="0">
              <a:buNone/>
            </a:pPr>
            <a:r>
              <a:rPr lang="en-US" dirty="0"/>
              <a:t>g</a:t>
            </a:r>
            <a:r>
              <a:rPr lang="en-US" dirty="0" smtClean="0"/>
              <a:t>lobal cloud</a:t>
            </a:r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omputing service.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The fastest growing form of infrastructure today.</a:t>
            </a:r>
          </a:p>
          <a:p>
            <a:endParaRPr lang="en-US" dirty="0"/>
          </a:p>
          <a:p>
            <a:r>
              <a:rPr lang="en-US" dirty="0" smtClean="0"/>
              <a:t>Gartner: 60% of Enterprise workloads will run in the cloud by 2018.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this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Source control management</a:t>
            </a:r>
          </a:p>
          <a:p>
            <a:pPr lvl="1"/>
            <a:r>
              <a:rPr lang="en-US" dirty="0" smtClean="0"/>
              <a:t>Package management</a:t>
            </a:r>
          </a:p>
          <a:p>
            <a:pPr lvl="1"/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Shell scripting</a:t>
            </a:r>
          </a:p>
          <a:p>
            <a:pPr lvl="1"/>
            <a:r>
              <a:rPr lang="en-US" dirty="0" smtClean="0"/>
              <a:t>Virtualization</a:t>
            </a:r>
          </a:p>
          <a:p>
            <a:pPr lvl="1"/>
            <a:r>
              <a:rPr lang="en-US" dirty="0" smtClean="0"/>
              <a:t>Cloud computing</a:t>
            </a:r>
          </a:p>
          <a:p>
            <a:pPr lvl="1"/>
            <a:r>
              <a:rPr lang="en-US" dirty="0" smtClean="0"/>
              <a:t>Configuration Management</a:t>
            </a:r>
          </a:p>
          <a:p>
            <a:pPr lvl="1"/>
            <a:r>
              <a:rPr lang="en-US" dirty="0" smtClean="0"/>
              <a:t>Containers</a:t>
            </a:r>
          </a:p>
          <a:p>
            <a:pPr lvl="1"/>
            <a:r>
              <a:rPr lang="en-US" dirty="0" err="1" smtClean="0"/>
              <a:t>DevOps</a:t>
            </a:r>
            <a:endParaRPr lang="en-US" dirty="0" smtClean="0"/>
          </a:p>
          <a:p>
            <a:pPr lvl="1"/>
            <a:r>
              <a:rPr lang="en-US" dirty="0" err="1" smtClean="0"/>
              <a:t>Microservices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8" y="1600200"/>
            <a:ext cx="2825879" cy="2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31" y="459524"/>
            <a:ext cx="6801048" cy="2235008"/>
          </a:xfrm>
        </p:spPr>
        <p:txBody>
          <a:bodyPr>
            <a:normAutofit fontScale="47500" lnSpcReduction="20000"/>
          </a:bodyPr>
          <a:lstStyle/>
          <a:p>
            <a:pPr marL="457200" lvl="1" indent="0" algn="ctr">
              <a:buNone/>
            </a:pPr>
            <a:endParaRPr lang="en-US" sz="4000" dirty="0" smtClean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12600" dirty="0" smtClean="0">
                <a:solidFill>
                  <a:schemeClr val="tx2">
                    <a:lumMod val="75000"/>
                  </a:schemeClr>
                </a:solidFill>
                <a:latin typeface="Avenir Black"/>
                <a:cs typeface="Avenir Black"/>
              </a:rPr>
              <a:t>Course Syllabus</a:t>
            </a:r>
            <a:endParaRPr lang="en-US" sz="12600" dirty="0">
              <a:solidFill>
                <a:schemeClr val="tx2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70200"/>
            <a:ext cx="6959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This is a survey course and it will not turn you into a DevOps or cloud expert in 4 months. </a:t>
            </a:r>
          </a:p>
          <a:p>
            <a:endParaRPr lang="en-US" dirty="0" smtClean="0"/>
          </a:p>
          <a:p>
            <a:r>
              <a:rPr lang="en-US" dirty="0" smtClean="0"/>
              <a:t>Nobody is a true expert in all of these topics, including me. Share your knowledge and experience with the class. </a:t>
            </a:r>
          </a:p>
          <a:p>
            <a:endParaRPr lang="en-US" dirty="0" smtClean="0"/>
          </a:p>
          <a:p>
            <a:r>
              <a:rPr lang="en-US" dirty="0" smtClean="0"/>
              <a:t>Assignments will start out fairly prescriptive at first, but become less so over time.</a:t>
            </a:r>
          </a:p>
          <a:p>
            <a:endParaRPr lang="en-US" dirty="0" smtClean="0"/>
          </a:p>
          <a:p>
            <a:r>
              <a:rPr lang="en-US" dirty="0" smtClean="0"/>
              <a:t>I want this course to challenge you.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Quotes from students last semester:</a:t>
            </a:r>
          </a:p>
          <a:p>
            <a:endParaRPr lang="en-US" dirty="0"/>
          </a:p>
          <a:p>
            <a:pPr lvl="1"/>
            <a:r>
              <a:rPr lang="en-US" dirty="0" smtClean="0"/>
              <a:t>Student 1: “The home work assignments were way too easy to complete.”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Student 2: “This course is very technical and very relevant to my current job.”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Student 3: “These were the most difficult assignments in my entire grad school experience. I spent 10 or more hours on each assignment</a:t>
            </a:r>
            <a:r>
              <a:rPr lang="is-IS" dirty="0" smtClean="0"/>
              <a:t>…”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69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066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Assignment grading is performed in a mostly automated fashion using a software test suite.</a:t>
            </a:r>
          </a:p>
          <a:p>
            <a:endParaRPr lang="en-US" dirty="0" smtClean="0"/>
          </a:p>
          <a:p>
            <a:r>
              <a:rPr lang="en-US" dirty="0" smtClean="0"/>
              <a:t>Assignments must pass a series of tests to receive full points. </a:t>
            </a:r>
          </a:p>
          <a:p>
            <a:pPr lvl="1"/>
            <a:r>
              <a:rPr lang="en-US" b="1" dirty="0" smtClean="0"/>
              <a:t>#1 cause of losing points: missing files and incorrect file naming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Case in file names matters!</a:t>
            </a:r>
          </a:p>
          <a:p>
            <a:pPr lvl="1"/>
            <a:r>
              <a:rPr lang="en-US" dirty="0" smtClean="0"/>
              <a:t>Double-check your work.</a:t>
            </a:r>
          </a:p>
          <a:p>
            <a:endParaRPr lang="en-US" dirty="0"/>
          </a:p>
          <a:p>
            <a:r>
              <a:rPr lang="en-US" dirty="0" smtClean="0"/>
              <a:t>Assignments must meet the requirements </a:t>
            </a:r>
            <a:r>
              <a:rPr lang="en-US" b="1" dirty="0" smtClean="0"/>
              <a:t>AND</a:t>
            </a:r>
            <a:r>
              <a:rPr lang="en-US" dirty="0" smtClean="0"/>
              <a:t> follow good engineering practices: clarity and maintainability.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Your 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 smtClean="0"/>
              <a:t>2015 Graduate of UST GPS </a:t>
            </a:r>
            <a:br>
              <a:rPr lang="en-US" sz="2800" dirty="0" smtClean="0"/>
            </a:br>
            <a:r>
              <a:rPr lang="en-US" sz="2800" dirty="0" smtClean="0"/>
              <a:t>program with </a:t>
            </a:r>
            <a:br>
              <a:rPr lang="en-US" sz="2800" dirty="0" smtClean="0"/>
            </a:br>
            <a:r>
              <a:rPr lang="en-US" sz="2800" dirty="0" smtClean="0"/>
              <a:t>M.S. in Software Engineering </a:t>
            </a:r>
          </a:p>
          <a:p>
            <a:endParaRPr lang="en-US" sz="2800" dirty="0" smtClean="0"/>
          </a:p>
          <a:p>
            <a:r>
              <a:rPr lang="en-US" sz="2800" dirty="0" smtClean="0"/>
              <a:t>20+ years in IT working </a:t>
            </a:r>
            <a:br>
              <a:rPr lang="en-US" sz="2800" dirty="0" smtClean="0"/>
            </a:br>
            <a:r>
              <a:rPr lang="en-US" sz="2800" dirty="0" smtClean="0"/>
              <a:t>with tech startups and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Fortune 500</a:t>
            </a:r>
          </a:p>
          <a:p>
            <a:endParaRPr lang="en-US" sz="2800" dirty="0" smtClean="0"/>
          </a:p>
          <a:p>
            <a:r>
              <a:rPr lang="en-US" sz="2800" dirty="0" smtClean="0"/>
              <a:t>Technical co-founder of a </a:t>
            </a:r>
            <a:br>
              <a:rPr lang="en-US" sz="2800" dirty="0" smtClean="0"/>
            </a:br>
            <a:r>
              <a:rPr lang="en-US" sz="2800" dirty="0" smtClean="0"/>
              <a:t>large regional datacenter and </a:t>
            </a:r>
            <a:br>
              <a:rPr lang="en-US" sz="2800" dirty="0" smtClean="0"/>
            </a:br>
            <a:r>
              <a:rPr lang="en-US" sz="2800" dirty="0" smtClean="0"/>
              <a:t>managed services provider </a:t>
            </a:r>
          </a:p>
          <a:p>
            <a:endParaRPr lang="en-US" sz="2800" dirty="0" smtClean="0"/>
          </a:p>
          <a:p>
            <a:r>
              <a:rPr lang="en-US" sz="2800" dirty="0" smtClean="0"/>
              <a:t>AWS Certified Solutions Architect &amp; Developer</a:t>
            </a:r>
          </a:p>
          <a:p>
            <a:endParaRPr lang="en-US" sz="2800" dirty="0" smtClean="0"/>
          </a:p>
          <a:p>
            <a:r>
              <a:rPr lang="en-US" sz="2800" dirty="0" smtClean="0"/>
              <a:t>Hobbies include underwater photography, cycling, and analog synths.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92" r="756"/>
          <a:stretch/>
        </p:blipFill>
        <p:spPr>
          <a:xfrm>
            <a:off x="4799638" y="1417637"/>
            <a:ext cx="3794696" cy="29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Attendance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97" y="229028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0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Definition: “Version</a:t>
            </a:r>
            <a:r>
              <a:rPr lang="en-US" sz="2800" dirty="0"/>
              <a:t> control, also known </a:t>
            </a:r>
            <a:r>
              <a:rPr lang="en-US" sz="2800" dirty="0" smtClean="0"/>
              <a:t>as source </a:t>
            </a:r>
            <a:r>
              <a:rPr lang="en-US" sz="2800" dirty="0"/>
              <a:t>control, is the </a:t>
            </a:r>
            <a:r>
              <a:rPr lang="en-US" sz="2800" b="1" dirty="0" smtClean="0"/>
              <a:t>management of </a:t>
            </a:r>
            <a:r>
              <a:rPr lang="en-US" sz="2800" b="1" dirty="0"/>
              <a:t>changes to documents</a:t>
            </a:r>
            <a:r>
              <a:rPr lang="en-US" sz="2800" dirty="0"/>
              <a:t>, computer programs, large web sites, and other collections of information</a:t>
            </a:r>
            <a:r>
              <a:rPr lang="en-US" sz="2800" dirty="0" smtClean="0"/>
              <a:t>.” – </a:t>
            </a:r>
            <a:r>
              <a:rPr lang="en-US" sz="2800" i="1" dirty="0" smtClean="0"/>
              <a:t>Wikipedia</a:t>
            </a:r>
          </a:p>
          <a:p>
            <a:endParaRPr lang="en-US" sz="2800" i="1" dirty="0"/>
          </a:p>
          <a:p>
            <a:r>
              <a:rPr lang="en-US" sz="2800" dirty="0" smtClean="0"/>
              <a:t>In our class, source control is about maintaining a history of all the changes made to code files.</a:t>
            </a:r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2644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917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We use source control systems to:</a:t>
            </a:r>
          </a:p>
          <a:p>
            <a:pPr lvl="1"/>
            <a:r>
              <a:rPr lang="en-US" sz="2000" dirty="0" smtClean="0"/>
              <a:t>Store and track changes in software source code and application configurations (or most any sort of text-based artifact)</a:t>
            </a:r>
          </a:p>
          <a:p>
            <a:pPr lvl="1"/>
            <a:r>
              <a:rPr lang="en-US" sz="2000" dirty="0" smtClean="0"/>
              <a:t>Maintain different releases of software code</a:t>
            </a:r>
          </a:p>
          <a:p>
            <a:pPr lvl="1"/>
            <a:r>
              <a:rPr lang="en-US" sz="2000" dirty="0" smtClean="0"/>
              <a:t>Effectively collaborate as a team on a single set of artifacts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First systems was SCCS, written in 1972 by </a:t>
            </a:r>
            <a:r>
              <a:rPr lang="en-US" sz="2400" dirty="0" err="1" smtClean="0"/>
              <a:t>Rochkind</a:t>
            </a:r>
            <a:r>
              <a:rPr lang="en-US" sz="2400" dirty="0" smtClean="0"/>
              <a:t> at Bell Labs.</a:t>
            </a:r>
          </a:p>
          <a:p>
            <a:endParaRPr lang="en-US" sz="2400" dirty="0" smtClean="0"/>
          </a:p>
          <a:p>
            <a:r>
              <a:rPr lang="en-US" sz="2400" dirty="0" smtClean="0"/>
              <a:t>Then came RCS, CVS, and Subversion</a:t>
            </a:r>
          </a:p>
          <a:p>
            <a:pPr lvl="1"/>
            <a:r>
              <a:rPr lang="en-US" sz="2000" dirty="0" smtClean="0"/>
              <a:t>Dozens of commercial solutions available: Perforce, </a:t>
            </a:r>
            <a:r>
              <a:rPr lang="en-US" sz="2000" dirty="0" err="1" smtClean="0"/>
              <a:t>ClearCase</a:t>
            </a:r>
            <a:r>
              <a:rPr lang="en-US" sz="2000" dirty="0" smtClean="0"/>
              <a:t>, Microsoft TFS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9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Local</a:t>
            </a:r>
          </a:p>
          <a:p>
            <a:pPr lvl="1"/>
            <a:r>
              <a:rPr lang="en-US" dirty="0" smtClean="0"/>
              <a:t>Simple file </a:t>
            </a:r>
          </a:p>
          <a:p>
            <a:pPr marL="457200" lvl="1" indent="0">
              <a:buNone/>
            </a:pPr>
            <a:r>
              <a:rPr lang="en-US" dirty="0" smtClean="0"/>
              <a:t>versioning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RCS</a:t>
            </a:r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74" y="1600200"/>
            <a:ext cx="4830653" cy="4126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3774" y="5726383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209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Centralized</a:t>
            </a:r>
          </a:p>
          <a:p>
            <a:pPr lvl="1"/>
            <a:r>
              <a:rPr lang="en-US" dirty="0" smtClean="0"/>
              <a:t>Team approach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same files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Central server = </a:t>
            </a:r>
            <a:br>
              <a:rPr lang="en-US" dirty="0" smtClean="0"/>
            </a:br>
            <a:r>
              <a:rPr lang="en-US" dirty="0" smtClean="0"/>
              <a:t>single</a:t>
            </a:r>
            <a:r>
              <a:rPr lang="en-US" dirty="0"/>
              <a:t> </a:t>
            </a:r>
            <a:r>
              <a:rPr lang="en-US" dirty="0" smtClean="0"/>
              <a:t>point of failure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Hard to branch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Subversion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255" y="1785267"/>
            <a:ext cx="4889940" cy="34006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4255" y="5298180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7703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Distributed</a:t>
            </a:r>
          </a:p>
          <a:p>
            <a:pPr lvl="1"/>
            <a:r>
              <a:rPr lang="en-US" dirty="0" smtClean="0"/>
              <a:t>Uses distributed </a:t>
            </a:r>
            <a:r>
              <a:rPr lang="en-US" dirty="0"/>
              <a:t>t</a:t>
            </a:r>
            <a:r>
              <a:rPr lang="en-US" dirty="0" smtClean="0"/>
              <a:t>eam approach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their </a:t>
            </a:r>
            <a:r>
              <a:rPr lang="en-US" u="sng" dirty="0" smtClean="0"/>
              <a:t>own</a:t>
            </a:r>
            <a:r>
              <a:rPr lang="en-US" dirty="0" smtClean="0"/>
              <a:t> set of files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Easy to branch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Need to handle merge</a:t>
            </a:r>
          </a:p>
          <a:p>
            <a:pPr marL="457200" lvl="1" indent="0">
              <a:buNone/>
            </a:pPr>
            <a:r>
              <a:rPr lang="en-US" dirty="0"/>
              <a:t>c</a:t>
            </a:r>
            <a:r>
              <a:rPr lang="en-US" dirty="0" smtClean="0"/>
              <a:t>onflicts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Example: </a:t>
            </a:r>
            <a:r>
              <a:rPr lang="en-US" dirty="0" err="1" smtClean="0"/>
              <a:t>Git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594" y="1417638"/>
            <a:ext cx="4217725" cy="5050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6100" y="6468161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2760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Most popular open source distributed source control management system.</a:t>
            </a:r>
          </a:p>
          <a:p>
            <a:endParaRPr lang="en-US" dirty="0" smtClean="0"/>
          </a:p>
          <a:p>
            <a:r>
              <a:rPr lang="en-US" dirty="0" smtClean="0"/>
              <a:t>Initially designed by Linus Torvalds (Linux) in 2005.</a:t>
            </a:r>
          </a:p>
          <a:p>
            <a:endParaRPr lang="en-US" dirty="0" smtClean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Super fast patching.</a:t>
            </a:r>
          </a:p>
          <a:p>
            <a:pPr lvl="1"/>
            <a:r>
              <a:rPr lang="en-US" dirty="0" smtClean="0"/>
              <a:t>Supports one developer or thousands of developers.</a:t>
            </a:r>
          </a:p>
          <a:p>
            <a:pPr lvl="1"/>
            <a:r>
              <a:rPr lang="en-US" dirty="0" smtClean="0"/>
              <a:t>Designed from a file-system perspective, not a source control management perspective.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433" y="209651"/>
            <a:ext cx="1207987" cy="120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7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6062" b="-2804"/>
          <a:stretch/>
        </p:blipFill>
        <p:spPr>
          <a:xfrm>
            <a:off x="490561" y="1404228"/>
            <a:ext cx="7855823" cy="49377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3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711" b="-3488"/>
          <a:stretch/>
        </p:blipFill>
        <p:spPr>
          <a:xfrm>
            <a:off x="861816" y="1635122"/>
            <a:ext cx="7232611" cy="46634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6426" y="6507678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04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7393" b="-2609"/>
          <a:stretch/>
        </p:blipFill>
        <p:spPr>
          <a:xfrm>
            <a:off x="1196332" y="1795010"/>
            <a:ext cx="6682763" cy="448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743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Your name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What would you like to learn about in this course?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403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a new project: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init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 smtClean="0"/>
              <a:t>Download an existing project: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clone 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30618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03" y="1244337"/>
            <a:ext cx="6211215" cy="54722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4778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dd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6" y="1417638"/>
            <a:ext cx="7861955" cy="4784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37795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3" y="1776750"/>
            <a:ext cx="7777113" cy="3986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112080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3629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only creates new files when a file is modified.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stores references to files.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68" y="3346095"/>
            <a:ext cx="8066864" cy="30792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56095" y="6509621"/>
            <a:ext cx="3147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</a:t>
            </a:r>
            <a:r>
              <a:rPr lang="en-US" sz="800" dirty="0"/>
              <a:t>://</a:t>
            </a:r>
            <a:r>
              <a:rPr lang="en-US" sz="800" dirty="0" err="1"/>
              <a:t>git-scm.com</a:t>
            </a:r>
            <a:r>
              <a:rPr lang="en-US" sz="800" dirty="0"/>
              <a:t>/book/en/v2/Getting-Started-</a:t>
            </a:r>
            <a:r>
              <a:rPr lang="en-US" sz="800" dirty="0" err="1"/>
              <a:t>Git</a:t>
            </a:r>
            <a:r>
              <a:rPr lang="en-US" sz="800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72782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Commits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Commits contain:</a:t>
            </a:r>
          </a:p>
          <a:p>
            <a:endParaRPr lang="en-US" dirty="0"/>
          </a:p>
          <a:p>
            <a:pPr lvl="1"/>
            <a:r>
              <a:rPr lang="en-US" dirty="0" smtClean="0"/>
              <a:t>SHA-1 checksum (Commit Hash)</a:t>
            </a:r>
          </a:p>
          <a:p>
            <a:pPr lvl="1"/>
            <a:r>
              <a:rPr lang="en-US" dirty="0" smtClean="0"/>
              <a:t>Author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Message</a:t>
            </a:r>
          </a:p>
          <a:p>
            <a:pPr lvl="1"/>
            <a:r>
              <a:rPr lang="en-US" dirty="0" smtClean="0"/>
              <a:t>Reference to parent commit(s)</a:t>
            </a:r>
          </a:p>
          <a:p>
            <a:pPr lvl="1"/>
            <a:r>
              <a:rPr lang="en-US" dirty="0" smtClean="0"/>
              <a:t>Tree</a:t>
            </a:r>
          </a:p>
          <a:p>
            <a:pPr lvl="2"/>
            <a:r>
              <a:rPr lang="en-US" dirty="0" smtClean="0"/>
              <a:t>Contains references to all the files in the snapshot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95436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Checkout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03" y="1809540"/>
            <a:ext cx="6764594" cy="42683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78936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Collaboration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" y="1417639"/>
            <a:ext cx="5631059" cy="49594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50975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Collaboration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50" y="1417638"/>
            <a:ext cx="7663319" cy="4986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63326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remote repository is a copy of the local repository hosted on a network.</a:t>
            </a:r>
          </a:p>
          <a:p>
            <a:endParaRPr lang="en-US" dirty="0" smtClean="0"/>
          </a:p>
          <a:p>
            <a:r>
              <a:rPr lang="en-US" dirty="0" smtClean="0"/>
              <a:t>Other people can </a:t>
            </a:r>
            <a:r>
              <a:rPr lang="en-US" b="1" dirty="0" smtClean="0"/>
              <a:t>clone</a:t>
            </a:r>
            <a:r>
              <a:rPr lang="en-US" dirty="0" smtClean="0"/>
              <a:t> the remote repository to download their own copy.</a:t>
            </a:r>
          </a:p>
          <a:p>
            <a:endParaRPr lang="en-US" dirty="0"/>
          </a:p>
          <a:p>
            <a:r>
              <a:rPr lang="en-US" dirty="0" smtClean="0"/>
              <a:t>GitHub provides a place to host a remote repository.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23787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edge-maze_odolphie_flick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729"/>
            <a:ext cx="9144000" cy="6121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942" y="1417638"/>
            <a:ext cx="5126319" cy="1384995"/>
          </a:xfrm>
          <a:prstGeom prst="rect">
            <a:avLst/>
          </a:prstGeom>
          <a:solidFill>
            <a:schemeClr val="tx1">
              <a:alpha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r>
              <a:rPr lang="en-US" sz="4200" dirty="0" smtClean="0">
                <a:solidFill>
                  <a:srgbClr val="FFFFFF"/>
                </a:solidFill>
              </a:rPr>
              <a:t>When do we consider software </a:t>
            </a:r>
            <a:r>
              <a:rPr lang="en-US" sz="4200" dirty="0" smtClean="0">
                <a:solidFill>
                  <a:srgbClr val="FFFFFF"/>
                </a:solidFill>
              </a:rPr>
              <a:t>done</a:t>
            </a:r>
            <a:r>
              <a:rPr lang="en-US" sz="4200" dirty="0" smtClean="0">
                <a:solidFill>
                  <a:srgbClr val="FFFFFF"/>
                </a:solidFill>
                <a:latin typeface="+mj-lt"/>
              </a:rPr>
              <a:t>?</a:t>
            </a:r>
            <a:endParaRPr lang="en-US" sz="42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3585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80" y="2172929"/>
            <a:ext cx="7309925" cy="3353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229828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6713" b="6713"/>
          <a:stretch/>
        </p:blipFill>
        <p:spPr>
          <a:xfrm>
            <a:off x="1418783" y="1117448"/>
            <a:ext cx="6712055" cy="54481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43485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5403" b="5403"/>
          <a:stretch/>
        </p:blipFill>
        <p:spPr>
          <a:xfrm>
            <a:off x="1007806" y="1276465"/>
            <a:ext cx="7678994" cy="5077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37335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7" y="1902065"/>
            <a:ext cx="7384026" cy="4009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054401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59" y="1417638"/>
            <a:ext cx="6129681" cy="50967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44306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The best way to learn </a:t>
            </a:r>
            <a:r>
              <a:rPr lang="en-US" dirty="0" err="1" smtClean="0"/>
              <a:t>Git</a:t>
            </a:r>
            <a:r>
              <a:rPr lang="en-US" dirty="0" smtClean="0"/>
              <a:t> is by using the </a:t>
            </a:r>
            <a:r>
              <a:rPr lang="en-US" dirty="0" err="1" smtClean="0"/>
              <a:t>git</a:t>
            </a:r>
            <a:r>
              <a:rPr lang="en-US" dirty="0" smtClean="0"/>
              <a:t> command using a command line interface (terminal shell)</a:t>
            </a:r>
          </a:p>
          <a:p>
            <a:endParaRPr lang="en-US" dirty="0" smtClean="0"/>
          </a:p>
          <a:p>
            <a:r>
              <a:rPr lang="en-US" dirty="0" smtClean="0"/>
              <a:t>You can also use graphical </a:t>
            </a:r>
            <a:r>
              <a:rPr lang="en-US" dirty="0" err="1" smtClean="0"/>
              <a:t>Git</a:t>
            </a:r>
            <a:r>
              <a:rPr lang="en-US" dirty="0" smtClean="0"/>
              <a:t> clients such as Source Tree</a:t>
            </a:r>
          </a:p>
          <a:p>
            <a:pPr lvl="1"/>
            <a:r>
              <a:rPr lang="en-US" dirty="0" smtClean="0"/>
              <a:t>These are very helpful when working with large teams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Refer to </a:t>
            </a:r>
            <a:r>
              <a:rPr lang="en-US" dirty="0" err="1" smtClean="0"/>
              <a:t>Git</a:t>
            </a:r>
            <a:r>
              <a:rPr lang="en-US" dirty="0" smtClean="0"/>
              <a:t> Hands-On Guide</a:t>
            </a:r>
          </a:p>
          <a:p>
            <a:endParaRPr lang="en-US" dirty="0" smtClean="0"/>
          </a:p>
          <a:p>
            <a:r>
              <a:rPr lang="en-US" dirty="0" smtClean="0"/>
              <a:t>Book: </a:t>
            </a:r>
            <a:r>
              <a:rPr lang="en-US" dirty="0"/>
              <a:t>https://</a:t>
            </a:r>
            <a:r>
              <a:rPr lang="en-US" dirty="0" err="1"/>
              <a:t>git-scm.com</a:t>
            </a:r>
            <a:r>
              <a:rPr lang="en-US" dirty="0"/>
              <a:t>/book/en/v2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070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1885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>Create project1 directory/folder.</a:t>
            </a:r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r>
              <a:rPr lang="en-US" dirty="0" smtClean="0"/>
              <a:t>     (use </a:t>
            </a:r>
            <a:r>
              <a:rPr lang="en-US" dirty="0" err="1" smtClean="0"/>
              <a:t>gitup</a:t>
            </a:r>
            <a:r>
              <a:rPr lang="en-US" dirty="0" smtClean="0"/>
              <a:t> for visual learning)</a:t>
            </a:r>
          </a:p>
          <a:p>
            <a:pPr marL="0" indent="0">
              <a:buNone/>
            </a:pPr>
            <a:r>
              <a:rPr lang="en-US" dirty="0" smtClean="0"/>
              <a:t>$ touch </a:t>
            </a:r>
            <a:r>
              <a:rPr lang="en-US" dirty="0" err="1" smtClean="0"/>
              <a:t>data.json</a:t>
            </a:r>
            <a:r>
              <a:rPr lang="en-US" dirty="0" smtClean="0"/>
              <a:t>  (windows users can use “ECHO &gt;&gt; </a:t>
            </a:r>
            <a:r>
              <a:rPr lang="en-US" dirty="0" err="1" smtClean="0"/>
              <a:t>data.json</a:t>
            </a:r>
            <a:r>
              <a:rPr lang="en-US" smtClean="0"/>
              <a:t>”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status</a:t>
            </a:r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</a:t>
            </a:r>
            <a:r>
              <a:rPr lang="en-US" dirty="0" err="1" smtClean="0"/>
              <a:t>data.json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“my first commit”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touch </a:t>
            </a:r>
            <a:r>
              <a:rPr lang="en-US" dirty="0" err="1" smtClean="0"/>
              <a:t>nginx.conf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status</a:t>
            </a:r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</a:t>
            </a:r>
            <a:r>
              <a:rPr lang="en-US" dirty="0" err="1" smtClean="0"/>
              <a:t>nginx.conf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“add web configuration file”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 &lt;1</a:t>
            </a:r>
            <a:r>
              <a:rPr lang="en-US" baseline="30000" dirty="0" smtClean="0"/>
              <a:t>st</a:t>
            </a:r>
            <a:r>
              <a:rPr lang="en-US" dirty="0" smtClean="0"/>
              <a:t> commit hash&gt;</a:t>
            </a:r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 &lt;2</a:t>
            </a:r>
            <a:r>
              <a:rPr lang="en-US" baseline="30000" dirty="0" smtClean="0"/>
              <a:t>nd</a:t>
            </a:r>
            <a:r>
              <a:rPr lang="en-US" dirty="0" smtClean="0"/>
              <a:t> commit hash&gt;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branch develop</a:t>
            </a:r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 develop</a:t>
            </a:r>
          </a:p>
          <a:p>
            <a:pPr marL="0" indent="0">
              <a:buNone/>
            </a:pPr>
            <a:r>
              <a:rPr lang="en-US" dirty="0" smtClean="0"/>
              <a:t>$ touch </a:t>
            </a:r>
            <a:r>
              <a:rPr lang="en-US" dirty="0" err="1" smtClean="0"/>
              <a:t>index.html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*</a:t>
            </a:r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“add homepage”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 master</a:t>
            </a:r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merge develop master</a:t>
            </a:r>
          </a:p>
        </p:txBody>
      </p:sp>
    </p:spTree>
    <p:extLst>
      <p:ext uri="{BB962C8B-B14F-4D97-AF65-F5344CB8AC3E}">
        <p14:creationId xmlns:p14="http://schemas.microsoft.com/office/powerpoint/2010/main" val="201146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Assignment 1: Set up accounts</a:t>
            </a:r>
          </a:p>
          <a:p>
            <a:r>
              <a:rPr lang="en-US" dirty="0" smtClean="0"/>
              <a:t>Read </a:t>
            </a:r>
            <a:r>
              <a:rPr lang="en-US" i="1" dirty="0"/>
              <a:t>Practice of Cloud </a:t>
            </a:r>
            <a:r>
              <a:rPr lang="en-US" i="1" dirty="0" smtClean="0"/>
              <a:t>Systems Administration </a:t>
            </a:r>
            <a:r>
              <a:rPr lang="en-US" dirty="0"/>
              <a:t>Chapter </a:t>
            </a:r>
            <a:r>
              <a:rPr lang="en-US" dirty="0" smtClean="0"/>
              <a:t>12, sections 12.1-12.6</a:t>
            </a:r>
          </a:p>
          <a:p>
            <a:r>
              <a:rPr lang="en-US" dirty="0" smtClean="0"/>
              <a:t>Read </a:t>
            </a:r>
            <a:r>
              <a:rPr lang="en-US" i="1" dirty="0" err="1" smtClean="0"/>
              <a:t>Git</a:t>
            </a:r>
            <a:r>
              <a:rPr lang="en-US" i="1" dirty="0" smtClean="0"/>
              <a:t> Hands On Guide</a:t>
            </a:r>
          </a:p>
          <a:p>
            <a:r>
              <a:rPr lang="en-US" dirty="0" smtClean="0"/>
              <a:t>Start reading </a:t>
            </a:r>
            <a:r>
              <a:rPr lang="en-US" i="1" dirty="0" smtClean="0"/>
              <a:t>Linux Hands On Guide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Is </a:t>
            </a:r>
            <a:r>
              <a:rPr lang="en-US" dirty="0" smtClean="0"/>
              <a:t>software </a:t>
            </a:r>
            <a:r>
              <a:rPr lang="en-US" dirty="0" smtClean="0"/>
              <a:t>done when the code is written? How about reviewed? Maybe when it’s tested?</a:t>
            </a:r>
          </a:p>
          <a:p>
            <a:endParaRPr lang="en-US" dirty="0"/>
          </a:p>
          <a:p>
            <a:r>
              <a:rPr lang="en-US" dirty="0" smtClean="0"/>
              <a:t>Software is done when it’s delivered to the customer.</a:t>
            </a:r>
          </a:p>
          <a:p>
            <a:endParaRPr lang="en-US" dirty="0"/>
          </a:p>
          <a:p>
            <a:r>
              <a:rPr lang="en-US" dirty="0" smtClean="0"/>
              <a:t>DevOps is primarily concerned with </a:t>
            </a:r>
            <a:r>
              <a:rPr lang="en-US" dirty="0" smtClean="0"/>
              <a:t>this software delivery </a:t>
            </a:r>
            <a:r>
              <a:rPr lang="en-US" dirty="0" smtClean="0"/>
              <a:t>lifecycle.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8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DevOps is a </a:t>
            </a:r>
            <a:r>
              <a:rPr lang="en-US" b="1" dirty="0" smtClean="0"/>
              <a:t>culture</a:t>
            </a:r>
            <a:r>
              <a:rPr lang="en-US" dirty="0" smtClean="0"/>
              <a:t> that embraces </a:t>
            </a:r>
            <a:r>
              <a:rPr lang="en-US" b="1" dirty="0" smtClean="0"/>
              <a:t>collaboration</a:t>
            </a:r>
            <a:r>
              <a:rPr lang="en-US" dirty="0" smtClean="0"/>
              <a:t> and </a:t>
            </a:r>
            <a:r>
              <a:rPr lang="en-US" b="1" dirty="0" smtClean="0"/>
              <a:t>automation</a:t>
            </a:r>
            <a:r>
              <a:rPr lang="en-US" dirty="0" smtClean="0"/>
              <a:t> to accelerate the process of software delivery and infrastructure change.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-- </a:t>
            </a:r>
            <a:r>
              <a:rPr lang="en-US" sz="1800" dirty="0" smtClean="0"/>
              <a:t>My definition loosely based on Wikipedia</a:t>
            </a:r>
          </a:p>
        </p:txBody>
      </p:sp>
    </p:spTree>
    <p:extLst>
      <p:ext uri="{BB962C8B-B14F-4D97-AF65-F5344CB8AC3E}">
        <p14:creationId xmlns:p14="http://schemas.microsoft.com/office/powerpoint/2010/main" val="729556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methodology combining multiple practices within the IT organization.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0420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05" y="1417638"/>
            <a:ext cx="7546611" cy="52636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589995">
            <a:off x="237740" y="1475865"/>
            <a:ext cx="2276159" cy="95410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evolution</a:t>
            </a:r>
            <a:br>
              <a:rPr lang="en-US" sz="2800" dirty="0" smtClean="0"/>
            </a:br>
            <a:r>
              <a:rPr lang="en-US" sz="2800" dirty="0" smtClean="0"/>
              <a:t>of technology.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8990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8718</TotalTime>
  <Words>1572</Words>
  <Application>Microsoft Macintosh PowerPoint</Application>
  <PresentationFormat>On-screen Show (4:3)</PresentationFormat>
  <Paragraphs>349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Avenir Black</vt:lpstr>
      <vt:lpstr>Calibri</vt:lpstr>
      <vt:lpstr>Consolas</vt:lpstr>
      <vt:lpstr>Mangal</vt:lpstr>
      <vt:lpstr>Wingdings</vt:lpstr>
      <vt:lpstr>Arial</vt:lpstr>
      <vt:lpstr>Office Theme</vt:lpstr>
      <vt:lpstr>DevOps &amp; Cloud Infrastructure SEIS 665 Week 1</vt:lpstr>
      <vt:lpstr>Agenda</vt:lpstr>
      <vt:lpstr>About Your Instructor</vt:lpstr>
      <vt:lpstr>Introduce yourself</vt:lpstr>
      <vt:lpstr>What’s DevOps</vt:lpstr>
      <vt:lpstr>DevOps Defined</vt:lpstr>
      <vt:lpstr>DevOps Defined</vt:lpstr>
      <vt:lpstr>What is DevOps?</vt:lpstr>
      <vt:lpstr>What is DevOps?</vt:lpstr>
      <vt:lpstr>What is DevOps?</vt:lpstr>
      <vt:lpstr>Velocity</vt:lpstr>
      <vt:lpstr>Why does DevOps matter?</vt:lpstr>
      <vt:lpstr>PowerPoint Presentation</vt:lpstr>
      <vt:lpstr>PowerPoint Presentation</vt:lpstr>
      <vt:lpstr>PowerPoint Presentation</vt:lpstr>
      <vt:lpstr>Infrastructure</vt:lpstr>
      <vt:lpstr>Traditional IT</vt:lpstr>
      <vt:lpstr>Traditional IT</vt:lpstr>
      <vt:lpstr>Traditional IT</vt:lpstr>
      <vt:lpstr>Traditional IT server builds</vt:lpstr>
      <vt:lpstr>Modern IT</vt:lpstr>
      <vt:lpstr>Modern IT</vt:lpstr>
      <vt:lpstr>Modern cloud servers</vt:lpstr>
      <vt:lpstr>Cloud Infrastructure</vt:lpstr>
      <vt:lpstr>Topics this semester</vt:lpstr>
      <vt:lpstr>PowerPoint Presentation</vt:lpstr>
      <vt:lpstr>Syllabus Notes</vt:lpstr>
      <vt:lpstr>Assignments</vt:lpstr>
      <vt:lpstr>Assignment Grading</vt:lpstr>
      <vt:lpstr>Attendance</vt:lpstr>
      <vt:lpstr>Source Control Management</vt:lpstr>
      <vt:lpstr>Source Control Management</vt:lpstr>
      <vt:lpstr>Types of source control</vt:lpstr>
      <vt:lpstr>Types of source control</vt:lpstr>
      <vt:lpstr>Types of source control</vt:lpstr>
      <vt:lpstr>Git</vt:lpstr>
      <vt:lpstr>File</vt:lpstr>
      <vt:lpstr>File</vt:lpstr>
      <vt:lpstr>File(s)</vt:lpstr>
      <vt:lpstr>Creating a Project</vt:lpstr>
      <vt:lpstr>How Git works</vt:lpstr>
      <vt:lpstr>Add command</vt:lpstr>
      <vt:lpstr>Commit command</vt:lpstr>
      <vt:lpstr>How Git Works</vt:lpstr>
      <vt:lpstr>Git Commits</vt:lpstr>
      <vt:lpstr>Git Checkout</vt:lpstr>
      <vt:lpstr>Git Collaboration</vt:lpstr>
      <vt:lpstr>Git Collaboration</vt:lpstr>
      <vt:lpstr>Remote Repository</vt:lpstr>
      <vt:lpstr>Git Branch</vt:lpstr>
      <vt:lpstr>Git Branch</vt:lpstr>
      <vt:lpstr>Git Branch</vt:lpstr>
      <vt:lpstr>Git Merge</vt:lpstr>
      <vt:lpstr>Git Merge</vt:lpstr>
      <vt:lpstr>Git Hands-on</vt:lpstr>
      <vt:lpstr>Git Hands-on</vt:lpstr>
      <vt:lpstr>Homework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Baker, Jason D.</cp:lastModifiedBy>
  <cp:revision>139</cp:revision>
  <dcterms:created xsi:type="dcterms:W3CDTF">2016-03-17T15:27:29Z</dcterms:created>
  <dcterms:modified xsi:type="dcterms:W3CDTF">2017-01-30T23:21:20Z</dcterms:modified>
</cp:coreProperties>
</file>